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58" r:id="rId3"/>
    <p:sldId id="275" r:id="rId4"/>
    <p:sldId id="272" r:id="rId5"/>
    <p:sldId id="273" r:id="rId6"/>
    <p:sldId id="281" r:id="rId7"/>
    <p:sldId id="274" r:id="rId8"/>
    <p:sldId id="283" r:id="rId9"/>
    <p:sldId id="262" r:id="rId10"/>
    <p:sldId id="277" r:id="rId11"/>
    <p:sldId id="276" r:id="rId12"/>
    <p:sldId id="278" r:id="rId13"/>
    <p:sldId id="279" r:id="rId14"/>
    <p:sldId id="282"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7" autoAdjust="0"/>
    <p:restoredTop sz="94660"/>
  </p:normalViewPr>
  <p:slideViewPr>
    <p:cSldViewPr snapToGrid="0">
      <p:cViewPr varScale="1">
        <p:scale>
          <a:sx n="76" d="100"/>
          <a:sy n="76" d="100"/>
        </p:scale>
        <p:origin x="546" y="60"/>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11/9/2016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11/9/2016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11/9/2016</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11/9/2016</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11/9/2016</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11/9/2016</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11/9/2016</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11/9/2016</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11/9/2016</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11/9/2016</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11/9/2016</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11/9/2016</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11/9/2016</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11/9/2016</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11/9/2016</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Nikkina.McKnight@lcsdmail.net"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Vision in a Box:</a:t>
            </a:r>
            <a:br>
              <a:rPr lang="en-US" dirty="0" smtClean="0"/>
            </a:br>
            <a:r>
              <a:rPr lang="en-US" dirty="0" smtClean="0"/>
              <a:t>A twist on the Scavenger Hunt</a:t>
            </a:r>
            <a:endParaRPr lang="en-US" dirty="0"/>
          </a:p>
        </p:txBody>
      </p:sp>
      <p:sp>
        <p:nvSpPr>
          <p:cNvPr id="3" name="Subtitle 2"/>
          <p:cNvSpPr>
            <a:spLocks noGrp="1"/>
          </p:cNvSpPr>
          <p:nvPr>
            <p:ph type="subTitle" idx="1"/>
          </p:nvPr>
        </p:nvSpPr>
        <p:spPr/>
        <p:txBody>
          <a:bodyPr>
            <a:normAutofit fontScale="62500" lnSpcReduction="20000"/>
          </a:bodyPr>
          <a:lstStyle/>
          <a:p>
            <a:r>
              <a:rPr lang="en-US" dirty="0" smtClean="0"/>
              <a:t>Mrs. Nikkina McKnight</a:t>
            </a:r>
          </a:p>
          <a:p>
            <a:r>
              <a:rPr lang="en-US" dirty="0" smtClean="0"/>
              <a:t>Teacher Cadet Instructor</a:t>
            </a:r>
          </a:p>
          <a:p>
            <a:r>
              <a:rPr lang="en-US" dirty="0" smtClean="0"/>
              <a:t>Andrew Jackson High School</a:t>
            </a:r>
          </a:p>
          <a:p>
            <a:r>
              <a:rPr lang="en-US" dirty="0" smtClean="0"/>
              <a:t>PSTA District 5 </a:t>
            </a:r>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 THE CREATING BEGIN</a:t>
            </a:r>
            <a:endParaRPr lang="en-US" dirty="0"/>
          </a:p>
        </p:txBody>
      </p:sp>
      <p:sp>
        <p:nvSpPr>
          <p:cNvPr id="3" name="Content Placeholder 2"/>
          <p:cNvSpPr>
            <a:spLocks noGrp="1"/>
          </p:cNvSpPr>
          <p:nvPr>
            <p:ph idx="1"/>
          </p:nvPr>
        </p:nvSpPr>
        <p:spPr/>
        <p:txBody>
          <a:bodyPr/>
          <a:lstStyle/>
          <a:p>
            <a:r>
              <a:rPr lang="en-US" dirty="0" smtClean="0"/>
              <a:t>Have supplies that students can use. Magazines, markers, colored pencils, stickers, glue, ribbon, stickers….</a:t>
            </a:r>
            <a:r>
              <a:rPr lang="en-US" dirty="0" err="1" smtClean="0"/>
              <a:t>etc</a:t>
            </a:r>
            <a:r>
              <a:rPr lang="en-US" dirty="0" smtClean="0"/>
              <a:t>!</a:t>
            </a:r>
          </a:p>
          <a:p>
            <a:r>
              <a:rPr lang="en-US" dirty="0" smtClean="0"/>
              <a:t>Allow them to bring in personal pictures, quotes, affirmations, but most importantly a DREAM, GOAL and a VISION. </a:t>
            </a:r>
          </a:p>
          <a:p>
            <a:r>
              <a:rPr lang="en-US" dirty="0" smtClean="0"/>
              <a:t>Create an atmosphere of support, love, encouragement. </a:t>
            </a:r>
            <a:endParaRPr lang="en-US" dirty="0" smtClean="0"/>
          </a:p>
          <a:p>
            <a:pPr marL="0" indent="0" algn="ctr">
              <a:buNone/>
            </a:pPr>
            <a:r>
              <a:rPr lang="en-US" dirty="0" smtClean="0"/>
              <a:t>**REMEBER: the outside of the box will be used for the scavenger hunt. The inside of the box will be used to create the vision**</a:t>
            </a:r>
            <a:endParaRPr lang="en-US" dirty="0"/>
          </a:p>
        </p:txBody>
      </p:sp>
    </p:spTree>
    <p:extLst>
      <p:ext uri="{BB962C8B-B14F-4D97-AF65-F5344CB8AC3E}">
        <p14:creationId xmlns:p14="http://schemas.microsoft.com/office/powerpoint/2010/main" val="172202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CHRISTINE’s STORY!!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919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 THE FUN BEGIN!!</a:t>
            </a:r>
            <a:endParaRPr lang="en-US" dirty="0"/>
          </a:p>
        </p:txBody>
      </p:sp>
      <p:sp>
        <p:nvSpPr>
          <p:cNvPr id="3" name="Text Placeholder 2"/>
          <p:cNvSpPr>
            <a:spLocks noGrp="1"/>
          </p:cNvSpPr>
          <p:nvPr>
            <p:ph type="body" idx="1"/>
          </p:nvPr>
        </p:nvSpPr>
        <p:spPr/>
        <p:txBody>
          <a:bodyPr/>
          <a:lstStyle/>
          <a:p>
            <a:r>
              <a:rPr lang="en-US" dirty="0" smtClean="0"/>
              <a:t>WHAT’S YOUR VISION????? </a:t>
            </a:r>
          </a:p>
          <a:p>
            <a:r>
              <a:rPr lang="en-US" dirty="0" smtClean="0"/>
              <a:t>What’s in your box???</a:t>
            </a:r>
            <a:endParaRPr lang="en-US" dirty="0"/>
          </a:p>
        </p:txBody>
      </p:sp>
    </p:spTree>
    <p:extLst>
      <p:ext uri="{BB962C8B-B14F-4D97-AF65-F5344CB8AC3E}">
        <p14:creationId xmlns:p14="http://schemas.microsoft.com/office/powerpoint/2010/main" val="285522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What lies behind us and what lies before us are small matters compared to what lies within us</a:t>
            </a:r>
            <a:br>
              <a:rPr lang="en-US" sz="1800" dirty="0" smtClean="0"/>
            </a:br>
            <a:r>
              <a:rPr lang="en-US" sz="1800" dirty="0" smtClean="0"/>
              <a:t>-Ralph Waldo Emerson</a:t>
            </a:r>
            <a:endParaRPr lang="en-US"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1154" b="21154"/>
          <a:stretch>
            <a:fillRect/>
          </a:stretch>
        </p:blipFill>
        <p:spPr/>
      </p:pic>
      <p:sp>
        <p:nvSpPr>
          <p:cNvPr id="4" name="Text Placeholder 3"/>
          <p:cNvSpPr>
            <a:spLocks noGrp="1"/>
          </p:cNvSpPr>
          <p:nvPr>
            <p:ph type="body" sz="half" idx="2"/>
          </p:nvPr>
        </p:nvSpPr>
        <p:spPr/>
        <p:txBody>
          <a:bodyPr>
            <a:normAutofit/>
          </a:bodyPr>
          <a:lstStyle/>
          <a:p>
            <a:endParaRPr lang="en-US" sz="1100" dirty="0"/>
          </a:p>
        </p:txBody>
      </p:sp>
    </p:spTree>
    <p:extLst>
      <p:ext uri="{BB962C8B-B14F-4D97-AF65-F5344CB8AC3E}">
        <p14:creationId xmlns:p14="http://schemas.microsoft.com/office/powerpoint/2010/main" val="260510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want your students to stand in front of their destiny’s and dreams.  Reminding them to never let anyone take their divine opportunities away from them.</a:t>
            </a:r>
          </a:p>
          <a:p>
            <a:r>
              <a:rPr lang="en-US" dirty="0" smtClean="0"/>
              <a:t>Give them the opportunity to launch their platforms.</a:t>
            </a:r>
          </a:p>
          <a:p>
            <a:r>
              <a:rPr lang="en-US" dirty="0" smtClean="0"/>
              <a:t>Speak your vision and believe in what the world need now more than ever….AN INDIVIDUAL WITH A VISION FOR TOMORROW!!!!</a:t>
            </a:r>
            <a:endParaRPr lang="en-US" dirty="0"/>
          </a:p>
        </p:txBody>
      </p:sp>
    </p:spTree>
    <p:extLst>
      <p:ext uri="{BB962C8B-B14F-4D97-AF65-F5344CB8AC3E}">
        <p14:creationId xmlns:p14="http://schemas.microsoft.com/office/powerpoint/2010/main" val="399301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hlinkClick r:id="rId2"/>
              </a:rPr>
              <a:t>Nikkina.McKnight@lcsdmail.net</a:t>
            </a:r>
            <a:r>
              <a:rPr lang="en-US" sz="3200" dirty="0" smtClean="0"/>
              <a:t> </a:t>
            </a:r>
            <a:endParaRPr lang="en-US" sz="3200" dirty="0"/>
          </a:p>
        </p:txBody>
      </p:sp>
      <p:sp>
        <p:nvSpPr>
          <p:cNvPr id="3" name="Text Placeholder 2"/>
          <p:cNvSpPr>
            <a:spLocks noGrp="1"/>
          </p:cNvSpPr>
          <p:nvPr>
            <p:ph type="body" idx="1"/>
          </p:nvPr>
        </p:nvSpPr>
        <p:spPr/>
        <p:txBody>
          <a:bodyPr>
            <a:normAutofit fontScale="92500" lnSpcReduction="20000"/>
          </a:bodyPr>
          <a:lstStyle/>
          <a:p>
            <a:r>
              <a:rPr lang="en-US" dirty="0" smtClean="0"/>
              <a:t>In Google Classroom: Vision in a box! 2016 Fall Renewal </a:t>
            </a:r>
          </a:p>
          <a:p>
            <a:r>
              <a:rPr lang="en-US" dirty="0" smtClean="0"/>
              <a:t>Code: x57rjco</a:t>
            </a:r>
            <a:endParaRPr lang="en-US" dirty="0"/>
          </a:p>
        </p:txBody>
      </p:sp>
    </p:spTree>
    <p:extLst>
      <p:ext uri="{BB962C8B-B14F-4D97-AF65-F5344CB8AC3E}">
        <p14:creationId xmlns:p14="http://schemas.microsoft.com/office/powerpoint/2010/main" val="165815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smtClean="0"/>
              <a:t>Purpose:</a:t>
            </a:r>
            <a:endParaRPr dirty="0"/>
          </a:p>
        </p:txBody>
      </p:sp>
      <p:sp>
        <p:nvSpPr>
          <p:cNvPr id="14" name="Content Placeholder 13"/>
          <p:cNvSpPr>
            <a:spLocks noGrp="1"/>
          </p:cNvSpPr>
          <p:nvPr>
            <p:ph idx="1"/>
          </p:nvPr>
        </p:nvSpPr>
        <p:spPr/>
        <p:txBody>
          <a:bodyPr/>
          <a:lstStyle/>
          <a:p>
            <a:r>
              <a:rPr lang="en-US" dirty="0" smtClean="0"/>
              <a:t>Guiding students into developing a vision that should </a:t>
            </a:r>
            <a:r>
              <a:rPr lang="en-US" dirty="0"/>
              <a:t>help </a:t>
            </a:r>
            <a:r>
              <a:rPr lang="en-US" dirty="0" smtClean="0"/>
              <a:t>in:</a:t>
            </a:r>
          </a:p>
          <a:p>
            <a:pPr lvl="1"/>
            <a:r>
              <a:rPr lang="en-US" dirty="0" smtClean="0"/>
              <a:t>setting direction </a:t>
            </a:r>
          </a:p>
          <a:p>
            <a:pPr lvl="1"/>
            <a:r>
              <a:rPr lang="en-US" dirty="0" smtClean="0"/>
              <a:t>establishing </a:t>
            </a:r>
            <a:r>
              <a:rPr lang="en-US" dirty="0"/>
              <a:t>priorities </a:t>
            </a:r>
            <a:endParaRPr lang="en-US" dirty="0" smtClean="0"/>
          </a:p>
          <a:p>
            <a:pPr lvl="1"/>
            <a:r>
              <a:rPr lang="en-US" dirty="0" smtClean="0"/>
              <a:t>clarifying goals</a:t>
            </a:r>
            <a:endParaRP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VISION IN A BOX?</a:t>
            </a:r>
            <a:endParaRPr lang="en-US" dirty="0"/>
          </a:p>
        </p:txBody>
      </p:sp>
      <p:sp>
        <p:nvSpPr>
          <p:cNvPr id="3" name="Text Placeholder 2"/>
          <p:cNvSpPr>
            <a:spLocks noGrp="1"/>
          </p:cNvSpPr>
          <p:nvPr>
            <p:ph type="body" idx="1"/>
          </p:nvPr>
        </p:nvSpPr>
        <p:spPr/>
        <p:txBody>
          <a:bodyPr/>
          <a:lstStyle/>
          <a:p>
            <a:pPr algn="ctr"/>
            <a:r>
              <a:rPr lang="en-US" dirty="0" smtClean="0"/>
              <a:t>How did it come about?</a:t>
            </a:r>
            <a:endParaRPr lang="en-US" dirty="0"/>
          </a:p>
        </p:txBody>
      </p:sp>
    </p:spTree>
    <p:extLst>
      <p:ext uri="{BB962C8B-B14F-4D97-AF65-F5344CB8AC3E}">
        <p14:creationId xmlns:p14="http://schemas.microsoft.com/office/powerpoint/2010/main" val="428512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688" y="229644"/>
            <a:ext cx="10058402" cy="1219200"/>
          </a:xfrm>
        </p:spPr>
        <p:txBody>
          <a:bodyPr>
            <a:noAutofit/>
          </a:bodyPr>
          <a:lstStyle/>
          <a:p>
            <a:pPr algn="ctr"/>
            <a:r>
              <a:rPr lang="en-US" sz="2800" dirty="0"/>
              <a:t>Scavenger Hunt</a:t>
            </a:r>
            <a:r>
              <a:rPr lang="en-US" sz="2800" dirty="0" smtClean="0"/>
              <a:t>: Mandatory Lesson</a:t>
            </a:r>
            <a:r>
              <a:rPr lang="en-US" sz="2800" dirty="0"/>
              <a:t/>
            </a:r>
            <a:br>
              <a:rPr lang="en-US" sz="2800" dirty="0"/>
            </a:br>
            <a:r>
              <a:rPr lang="en-US" sz="2800" dirty="0"/>
              <a:t>Objective: TSWBAT </a:t>
            </a:r>
            <a:r>
              <a:rPr lang="en-US" sz="2800" dirty="0" smtClean="0"/>
              <a:t>demonstrate </a:t>
            </a:r>
            <a:r>
              <a:rPr lang="en-US" sz="2800" dirty="0"/>
              <a:t>personal qualities through a creative product and an oral presentation</a:t>
            </a:r>
          </a:p>
        </p:txBody>
      </p:sp>
      <p:sp>
        <p:nvSpPr>
          <p:cNvPr id="3" name="Content Placeholder 2"/>
          <p:cNvSpPr>
            <a:spLocks noGrp="1"/>
          </p:cNvSpPr>
          <p:nvPr>
            <p:ph idx="1"/>
          </p:nvPr>
        </p:nvSpPr>
        <p:spPr/>
        <p:txBody>
          <a:bodyPr>
            <a:normAutofit/>
          </a:bodyPr>
          <a:lstStyle/>
          <a:p>
            <a:r>
              <a:rPr lang="en-US" sz="1600" dirty="0" smtClean="0"/>
              <a:t>Activities:</a:t>
            </a:r>
          </a:p>
          <a:p>
            <a:pPr marL="685800" lvl="1" indent="-228600">
              <a:buAutoNum type="arabicPeriod"/>
            </a:pPr>
            <a:r>
              <a:rPr lang="en-US" sz="1200" dirty="0" smtClean="0"/>
              <a:t>Give each Cadet a small bag </a:t>
            </a:r>
          </a:p>
          <a:p>
            <a:pPr marL="685800" lvl="1" indent="-228600">
              <a:buAutoNum type="arabicPeriod"/>
            </a:pPr>
            <a:r>
              <a:rPr lang="en-US" sz="1200" dirty="0"/>
              <a:t> </a:t>
            </a:r>
            <a:r>
              <a:rPr lang="en-US" sz="1200" dirty="0" smtClean="0"/>
              <a:t>Tell students that as a homework assignment, they are to find words and pictures from magazines as well as small items that will decorate the outside of their bags and fit inside their bags to represent themselves in the following categories:</a:t>
            </a:r>
          </a:p>
          <a:p>
            <a:pPr marL="1030986" lvl="2" indent="-171450"/>
            <a:r>
              <a:rPr lang="en-US" sz="1000" dirty="0" smtClean="0"/>
              <a:t>As a member of a personal family</a:t>
            </a:r>
          </a:p>
          <a:p>
            <a:pPr marL="1030986" lvl="2" indent="-171450"/>
            <a:r>
              <a:rPr lang="en-US" sz="1000" dirty="0" smtClean="0"/>
              <a:t>As a member of the student body</a:t>
            </a:r>
          </a:p>
          <a:p>
            <a:pPr marL="1030986" lvl="2" indent="-171450"/>
            <a:r>
              <a:rPr lang="en-US" sz="1000" dirty="0" smtClean="0"/>
              <a:t>As a member of an ethnic group (optional)</a:t>
            </a:r>
          </a:p>
          <a:p>
            <a:pPr marL="1030986" lvl="2" indent="-171450"/>
            <a:r>
              <a:rPr lang="en-US" sz="1000" dirty="0" smtClean="0"/>
              <a:t>As a member of a gender (optional)</a:t>
            </a:r>
          </a:p>
          <a:p>
            <a:pPr marL="1030986" lvl="2" indent="-171450"/>
            <a:r>
              <a:rPr lang="en-US" sz="1000" dirty="0" smtClean="0"/>
              <a:t>As a member of a larger community (e.g. church, sports, hobbies, volunteer activities)</a:t>
            </a:r>
          </a:p>
          <a:p>
            <a:pPr marL="1030986" lvl="2" indent="-171450"/>
            <a:r>
              <a:rPr lang="en-US" sz="1000" dirty="0" smtClean="0"/>
              <a:t>As a Teacher Cadet </a:t>
            </a:r>
          </a:p>
          <a:p>
            <a:pPr marL="1030986" lvl="2" indent="-171450"/>
            <a:r>
              <a:rPr lang="en-US" sz="1000" dirty="0" smtClean="0"/>
              <a:t>As a complete person</a:t>
            </a:r>
          </a:p>
          <a:p>
            <a:pPr marL="1030986" lvl="2" indent="-171450"/>
            <a:endParaRPr lang="en-US" sz="1000" dirty="0"/>
          </a:p>
          <a:p>
            <a:pPr marL="1030986" lvl="2" indent="-171450"/>
            <a:r>
              <a:rPr lang="en-US" sz="1000" b="1" dirty="0" smtClean="0"/>
              <a:t>Theme 1: Experiencing Learning</a:t>
            </a:r>
          </a:p>
          <a:p>
            <a:pPr marL="1030986" lvl="2" indent="-171450"/>
            <a:r>
              <a:rPr lang="en-US" sz="1000" b="1" dirty="0" smtClean="0"/>
              <a:t>Unit 1:  Awareness and Reflection </a:t>
            </a:r>
            <a:r>
              <a:rPr lang="en-US" sz="1000" b="1" dirty="0"/>
              <a:t>Page </a:t>
            </a:r>
            <a:r>
              <a:rPr lang="en-US" sz="1000" b="1" dirty="0" smtClean="0"/>
              <a:t>I-1-8</a:t>
            </a:r>
          </a:p>
          <a:p>
            <a:pPr marL="1030986" lvl="2" indent="-171450"/>
            <a:r>
              <a:rPr lang="en-US" sz="1000" b="1" dirty="0"/>
              <a:t>http://joom.ag/o2SX/p8</a:t>
            </a:r>
          </a:p>
        </p:txBody>
      </p:sp>
    </p:spTree>
    <p:extLst>
      <p:ext uri="{BB962C8B-B14F-4D97-AF65-F5344CB8AC3E}">
        <p14:creationId xmlns:p14="http://schemas.microsoft.com/office/powerpoint/2010/main" val="387012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a:t>Vision in a Box! The Twist on the "Scavenger </a:t>
            </a:r>
            <a:r>
              <a:rPr lang="en-US" sz="2800" b="1" dirty="0" smtClean="0"/>
              <a:t>Hunt</a:t>
            </a:r>
            <a:r>
              <a:rPr lang="en-US" sz="2800" dirty="0"/>
              <a:t/>
            </a:r>
            <a:br>
              <a:rPr lang="en-US" sz="2800" dirty="0"/>
            </a:br>
            <a:r>
              <a:rPr lang="en-US" sz="2800" dirty="0"/>
              <a:t>Objective: TSWBAT demonstrate personal qualities through a creative product and an oral presentation</a:t>
            </a:r>
          </a:p>
        </p:txBody>
      </p:sp>
      <p:sp>
        <p:nvSpPr>
          <p:cNvPr id="3" name="Content Placeholder 2"/>
          <p:cNvSpPr>
            <a:spLocks noGrp="1"/>
          </p:cNvSpPr>
          <p:nvPr>
            <p:ph idx="1"/>
          </p:nvPr>
        </p:nvSpPr>
        <p:spPr/>
        <p:txBody>
          <a:bodyPr/>
          <a:lstStyle/>
          <a:p>
            <a:r>
              <a:rPr lang="en-US" sz="1600" dirty="0"/>
              <a:t>Activities:</a:t>
            </a:r>
          </a:p>
          <a:p>
            <a:pPr marL="685800" lvl="1" indent="-228600">
              <a:buAutoNum type="arabicPeriod"/>
            </a:pPr>
            <a:r>
              <a:rPr lang="en-US" sz="1200" dirty="0" smtClean="0">
                <a:solidFill>
                  <a:schemeClr val="bg2">
                    <a:lumMod val="50000"/>
                  </a:schemeClr>
                </a:solidFill>
              </a:rPr>
              <a:t>Each student will bring in a shoe box  </a:t>
            </a:r>
            <a:endParaRPr lang="en-US" sz="1200" dirty="0">
              <a:solidFill>
                <a:schemeClr val="bg2">
                  <a:lumMod val="50000"/>
                </a:schemeClr>
              </a:solidFill>
            </a:endParaRPr>
          </a:p>
          <a:p>
            <a:pPr marL="685800" lvl="1" indent="-228600">
              <a:buAutoNum type="arabicPeriod"/>
            </a:pPr>
            <a:r>
              <a:rPr lang="en-US" sz="1200" dirty="0"/>
              <a:t> Tell students that as a </a:t>
            </a:r>
            <a:r>
              <a:rPr lang="en-US" sz="1200" dirty="0" smtClean="0">
                <a:solidFill>
                  <a:schemeClr val="bg2">
                    <a:lumMod val="50000"/>
                  </a:schemeClr>
                </a:solidFill>
              </a:rPr>
              <a:t>in class assignment</a:t>
            </a:r>
            <a:r>
              <a:rPr lang="en-US" sz="1200" dirty="0" smtClean="0"/>
              <a:t>, </a:t>
            </a:r>
            <a:r>
              <a:rPr lang="en-US" sz="1200" dirty="0"/>
              <a:t>they are to find words and pictures from </a:t>
            </a:r>
            <a:r>
              <a:rPr lang="en-US" sz="1200" dirty="0" smtClean="0"/>
              <a:t>magazines </a:t>
            </a:r>
            <a:r>
              <a:rPr lang="en-US" sz="1200" dirty="0" smtClean="0">
                <a:solidFill>
                  <a:schemeClr val="bg2">
                    <a:lumMod val="50000"/>
                  </a:schemeClr>
                </a:solidFill>
              </a:rPr>
              <a:t>and personal pictures</a:t>
            </a:r>
            <a:r>
              <a:rPr lang="en-US" sz="1200" dirty="0" smtClean="0"/>
              <a:t> that they will use to </a:t>
            </a:r>
            <a:r>
              <a:rPr lang="en-US" sz="1200" dirty="0"/>
              <a:t>decorate the outside of their </a:t>
            </a:r>
            <a:r>
              <a:rPr lang="en-US" sz="1200" dirty="0" smtClean="0">
                <a:solidFill>
                  <a:schemeClr val="bg2">
                    <a:lumMod val="50000"/>
                  </a:schemeClr>
                </a:solidFill>
              </a:rPr>
              <a:t>box</a:t>
            </a:r>
            <a:r>
              <a:rPr lang="en-US" sz="1200" dirty="0" smtClean="0"/>
              <a:t> to </a:t>
            </a:r>
            <a:r>
              <a:rPr lang="en-US" sz="1200" dirty="0"/>
              <a:t>represent themselves in the following categories:</a:t>
            </a:r>
          </a:p>
          <a:p>
            <a:pPr marL="1030986" lvl="2" indent="-171450"/>
            <a:r>
              <a:rPr lang="en-US" sz="1000" dirty="0"/>
              <a:t>As a member of a personal family</a:t>
            </a:r>
          </a:p>
          <a:p>
            <a:pPr marL="1030986" lvl="2" indent="-171450"/>
            <a:r>
              <a:rPr lang="en-US" sz="1000" dirty="0"/>
              <a:t>As a member of the student body</a:t>
            </a:r>
          </a:p>
          <a:p>
            <a:pPr marL="1030986" lvl="2" indent="-171450"/>
            <a:r>
              <a:rPr lang="en-US" sz="1000" dirty="0"/>
              <a:t>As a member of an ethnic group (optional)</a:t>
            </a:r>
          </a:p>
          <a:p>
            <a:pPr marL="1030986" lvl="2" indent="-171450"/>
            <a:r>
              <a:rPr lang="en-US" sz="1000" dirty="0"/>
              <a:t>As a member of a gender (optional)</a:t>
            </a:r>
          </a:p>
          <a:p>
            <a:pPr marL="1030986" lvl="2" indent="-171450"/>
            <a:r>
              <a:rPr lang="en-US" sz="1000" dirty="0"/>
              <a:t>As a member of a larger community (e.g. church, sports, hobbies, volunteer activities)</a:t>
            </a:r>
          </a:p>
          <a:p>
            <a:pPr marL="1030986" lvl="2" indent="-171450"/>
            <a:r>
              <a:rPr lang="en-US" sz="1000" dirty="0"/>
              <a:t>As a Teacher Cadet </a:t>
            </a:r>
          </a:p>
          <a:p>
            <a:pPr marL="1030986" lvl="2" indent="-171450"/>
            <a:r>
              <a:rPr lang="en-US" sz="1000" dirty="0"/>
              <a:t>As a complete </a:t>
            </a:r>
            <a:r>
              <a:rPr lang="en-US" sz="1000" dirty="0" smtClean="0"/>
              <a:t>person</a:t>
            </a:r>
          </a:p>
          <a:p>
            <a:pPr marL="1030986" lvl="2" indent="-171450"/>
            <a:endParaRPr lang="en-US" sz="1000" dirty="0"/>
          </a:p>
          <a:p>
            <a:pPr marL="1030986" lvl="2" indent="-171450"/>
            <a:r>
              <a:rPr lang="en-US" sz="1000" dirty="0" smtClean="0">
                <a:solidFill>
                  <a:schemeClr val="bg2">
                    <a:lumMod val="50000"/>
                  </a:schemeClr>
                </a:solidFill>
              </a:rPr>
              <a:t>** follow directions from original lesson until it is time to create “THE VISION IN A BOX”**</a:t>
            </a:r>
            <a:endParaRPr lang="en-US" sz="1000" dirty="0">
              <a:solidFill>
                <a:schemeClr val="bg2">
                  <a:lumMod val="50000"/>
                </a:schemeClr>
              </a:solidFill>
            </a:endParaRPr>
          </a:p>
          <a:p>
            <a:endParaRPr lang="en-US" dirty="0"/>
          </a:p>
        </p:txBody>
      </p:sp>
    </p:spTree>
    <p:extLst>
      <p:ext uri="{BB962C8B-B14F-4D97-AF65-F5344CB8AC3E}">
        <p14:creationId xmlns:p14="http://schemas.microsoft.com/office/powerpoint/2010/main" val="242066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Component</a:t>
            </a:r>
            <a:endParaRPr lang="en-US" dirty="0"/>
          </a:p>
        </p:txBody>
      </p:sp>
      <p:sp>
        <p:nvSpPr>
          <p:cNvPr id="3" name="Content Placeholder 2"/>
          <p:cNvSpPr>
            <a:spLocks noGrp="1"/>
          </p:cNvSpPr>
          <p:nvPr>
            <p:ph idx="1"/>
          </p:nvPr>
        </p:nvSpPr>
        <p:spPr/>
        <p:txBody>
          <a:bodyPr/>
          <a:lstStyle/>
          <a:p>
            <a:pPr fontAlgn="base"/>
            <a:r>
              <a:rPr lang="en-US" dirty="0"/>
              <a:t>First Paragraph: introduction about the activity, along with a statement about why it is important to have a VISION!!!</a:t>
            </a:r>
          </a:p>
          <a:p>
            <a:pPr fontAlgn="base"/>
            <a:r>
              <a:rPr lang="en-US" dirty="0"/>
              <a:t>Second Paragraph: Brief description of the pictures, words and quotes that you put on the inside of your box that helped you bring your vision to life.</a:t>
            </a:r>
          </a:p>
          <a:p>
            <a:pPr fontAlgn="base"/>
            <a:r>
              <a:rPr lang="en-US" dirty="0"/>
              <a:t>Third Paragraph: Summary about what you learned about your vision and why it is important to know one’s self.</a:t>
            </a:r>
          </a:p>
          <a:p>
            <a:endParaRPr lang="en-US" dirty="0"/>
          </a:p>
        </p:txBody>
      </p:sp>
    </p:spTree>
    <p:extLst>
      <p:ext uri="{BB962C8B-B14F-4D97-AF65-F5344CB8AC3E}">
        <p14:creationId xmlns:p14="http://schemas.microsoft.com/office/powerpoint/2010/main" val="30532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Vision in a Box! The Twist on the </a:t>
            </a:r>
            <a:r>
              <a:rPr lang="en-US" b="1" dirty="0" smtClean="0"/>
              <a:t>Scavenger </a:t>
            </a:r>
            <a:r>
              <a:rPr lang="en-US" b="1" dirty="0"/>
              <a:t>Hunt</a:t>
            </a:r>
            <a:endParaRPr lang="en-US" dirty="0"/>
          </a:p>
        </p:txBody>
      </p:sp>
      <p:sp>
        <p:nvSpPr>
          <p:cNvPr id="3" name="Content Placeholder 2"/>
          <p:cNvSpPr>
            <a:spLocks noGrp="1"/>
          </p:cNvSpPr>
          <p:nvPr>
            <p:ph idx="1"/>
          </p:nvPr>
        </p:nvSpPr>
        <p:spPr/>
        <p:txBody>
          <a:bodyPr/>
          <a:lstStyle/>
          <a:p>
            <a:r>
              <a:rPr lang="en-US" dirty="0" smtClean="0"/>
              <a:t>Begin by leading your students into a discussion on where they want to go in their future…asking...WHAT IS YOUR VISION FOR YOUR LIFE?!?!?!?</a:t>
            </a:r>
          </a:p>
          <a:p>
            <a:r>
              <a:rPr lang="en-US" dirty="0" smtClean="0"/>
              <a:t>Ask them to visualize….where do you see yourself 5, 10, 15, 20 years down the road?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2115" y="3867150"/>
            <a:ext cx="3264596" cy="2176397"/>
          </a:xfrm>
          <a:prstGeom prst="rect">
            <a:avLst/>
          </a:prstGeom>
        </p:spPr>
      </p:pic>
    </p:spTree>
    <p:extLst>
      <p:ext uri="{BB962C8B-B14F-4D97-AF65-F5344CB8AC3E}">
        <p14:creationId xmlns:p14="http://schemas.microsoft.com/office/powerpoint/2010/main" val="16587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Supplies Needed:</a:t>
            </a:r>
          </a:p>
        </p:txBody>
      </p:sp>
      <p:sp>
        <p:nvSpPr>
          <p:cNvPr id="3" name="Content Placeholder 2"/>
          <p:cNvSpPr>
            <a:spLocks noGrp="1"/>
          </p:cNvSpPr>
          <p:nvPr>
            <p:ph idx="1"/>
          </p:nvPr>
        </p:nvSpPr>
        <p:spPr/>
        <p:txBody>
          <a:bodyPr/>
          <a:lstStyle/>
          <a:p>
            <a:pPr lvl="1"/>
            <a:r>
              <a:rPr lang="en-US" dirty="0" smtClean="0"/>
              <a:t>Shoebox </a:t>
            </a:r>
          </a:p>
          <a:p>
            <a:pPr lvl="1"/>
            <a:r>
              <a:rPr lang="en-US" dirty="0" smtClean="0"/>
              <a:t>Craft supplies (</a:t>
            </a:r>
            <a:r>
              <a:rPr lang="en-US" dirty="0" err="1" smtClean="0"/>
              <a:t>ie</a:t>
            </a:r>
            <a:r>
              <a:rPr lang="en-US" dirty="0" smtClean="0"/>
              <a:t>..ribbon, stickers, pompoms, glue, scissors…</a:t>
            </a:r>
            <a:r>
              <a:rPr lang="en-US" dirty="0" err="1" smtClean="0"/>
              <a:t>etc</a:t>
            </a:r>
            <a:r>
              <a:rPr lang="en-US" dirty="0" smtClean="0"/>
              <a:t>)</a:t>
            </a:r>
          </a:p>
          <a:p>
            <a:pPr lvl="1"/>
            <a:r>
              <a:rPr lang="en-US" dirty="0" smtClean="0"/>
              <a:t>Construction paper</a:t>
            </a:r>
          </a:p>
          <a:p>
            <a:pPr lvl="1"/>
            <a:r>
              <a:rPr lang="en-US" dirty="0" smtClean="0"/>
              <a:t>Happy, Fun, Music (optional </a:t>
            </a:r>
            <a:r>
              <a:rPr lang="en-US" dirty="0" smtClean="0">
                <a:sym typeface="Wingdings" panose="05000000000000000000" pitchFamily="2" charset="2"/>
              </a:rPr>
              <a:t> )</a:t>
            </a:r>
          </a:p>
          <a:p>
            <a:pPr lvl="1"/>
            <a:endParaRPr lang="en-US" dirty="0">
              <a:sym typeface="Wingdings" panose="05000000000000000000" pitchFamily="2" charset="2"/>
            </a:endParaRPr>
          </a:p>
          <a:p>
            <a:pPr marL="457200" lvl="1" indent="0">
              <a:buNone/>
            </a:pPr>
            <a:endParaRPr lang="en-US" dirty="0" smtClean="0">
              <a:sym typeface="Wingdings" panose="05000000000000000000" pitchFamily="2" charset="2"/>
            </a:endParaRPr>
          </a:p>
          <a:p>
            <a:pPr lvl="1"/>
            <a:r>
              <a:rPr lang="en-US" dirty="0" smtClean="0">
                <a:sym typeface="Wingdings" panose="05000000000000000000" pitchFamily="2" charset="2"/>
              </a:rPr>
              <a:t>*** If you would like make mini boxes like in the presentation, I ordered the boxes from Staples.com)</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354482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an “Ah Ha” moment!!!</a:t>
            </a:r>
            <a:endParaRPr lang="en-US" dirty="0"/>
          </a:p>
        </p:txBody>
      </p:sp>
      <p:sp>
        <p:nvSpPr>
          <p:cNvPr id="4" name="Text Placeholder 3"/>
          <p:cNvSpPr>
            <a:spLocks noGrp="1"/>
          </p:cNvSpPr>
          <p:nvPr>
            <p:ph type="body" sz="half" idx="2"/>
          </p:nvPr>
        </p:nvSpPr>
        <p:spPr/>
        <p:txBody>
          <a:bodyPr>
            <a:normAutofit fontScale="85000" lnSpcReduction="20000"/>
          </a:bodyPr>
          <a:lstStyle/>
          <a:p>
            <a:r>
              <a:rPr lang="en-US" dirty="0" smtClean="0"/>
              <a:t>Assure students that they can go anywhere and do anything if they set their minds to it.</a:t>
            </a:r>
          </a:p>
          <a:p>
            <a:pPr marL="285750" indent="-285750">
              <a:buFont typeface="Arial" panose="020B0604020202020204" pitchFamily="34" charset="0"/>
              <a:buChar char="•"/>
            </a:pPr>
            <a:r>
              <a:rPr lang="en-US" dirty="0"/>
              <a:t>S</a:t>
            </a:r>
            <a:r>
              <a:rPr lang="en-US" dirty="0" smtClean="0"/>
              <a:t>et the stage for them by telling your story….what was/is your vision?</a:t>
            </a:r>
          </a:p>
          <a:p>
            <a:pPr marL="285750" indent="-285750">
              <a:buFont typeface="Arial" panose="020B0604020202020204" pitchFamily="34" charset="0"/>
              <a:buChar char="•"/>
            </a:pPr>
            <a:r>
              <a:rPr lang="en-US" dirty="0" smtClean="0"/>
              <a:t>Be TRANSPARENT with your students. </a:t>
            </a: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50" r="1250"/>
          <a:stretch>
            <a:fillRect/>
          </a:stretch>
        </p:blipFill>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presentation, illustrated landscape design  (widescreen)</Template>
  <TotalTime>756</TotalTime>
  <Words>759</Words>
  <Application>Microsoft Office PowerPoint</Application>
  <PresentationFormat>Widescreen</PresentationFormat>
  <Paragraphs>75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Segoe Print</vt:lpstr>
      <vt:lpstr>Wingdings</vt:lpstr>
      <vt:lpstr>Nature Illustration 16x9</vt:lpstr>
      <vt:lpstr>Vision in a Box: A twist on the Scavenger Hunt</vt:lpstr>
      <vt:lpstr>Purpose:</vt:lpstr>
      <vt:lpstr>WHAT IS A VISION IN A BOX?</vt:lpstr>
      <vt:lpstr>Scavenger Hunt: Mandatory Lesson Objective: TSWBAT demonstrate personal qualities through a creative product and an oral presentation</vt:lpstr>
      <vt:lpstr>Vision in a Box! The Twist on the "Scavenger Hunt Objective: TSWBAT demonstrate personal qualities through a creative product and an oral presentation</vt:lpstr>
      <vt:lpstr>Writing Component</vt:lpstr>
      <vt:lpstr>Vision in a Box! The Twist on the Scavenger Hunt</vt:lpstr>
      <vt:lpstr>Supplies Needed:</vt:lpstr>
      <vt:lpstr>Create an “Ah Ha” moment!!!</vt:lpstr>
      <vt:lpstr>LET THE CREATING BEGIN</vt:lpstr>
      <vt:lpstr>CHRISTINE’s STORY!!</vt:lpstr>
      <vt:lpstr>LET THE FUN BEGIN!!</vt:lpstr>
      <vt:lpstr>What lies behind us and what lies before us are small matters compared to what lies within us -Ralph Waldo Emerson</vt:lpstr>
      <vt:lpstr>PowerPoint Presentation</vt:lpstr>
      <vt:lpstr>Nikkina.McKnight@lcsdmail.net </vt:lpstr>
    </vt:vector>
  </TitlesOfParts>
  <Company>LCSD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on a Box: A twist on the Scavenger Hunt</dc:title>
  <dc:creator>Nikkina McKnight</dc:creator>
  <cp:lastModifiedBy>Nikkina McKnight</cp:lastModifiedBy>
  <cp:revision>25</cp:revision>
  <dcterms:created xsi:type="dcterms:W3CDTF">2016-10-24T18:23:51Z</dcterms:created>
  <dcterms:modified xsi:type="dcterms:W3CDTF">2016-11-09T15:25:08Z</dcterms:modified>
</cp:coreProperties>
</file>