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6" r:id="rId2"/>
    <p:sldId id="294" r:id="rId3"/>
    <p:sldId id="267" r:id="rId4"/>
    <p:sldId id="268" r:id="rId5"/>
    <p:sldId id="269" r:id="rId6"/>
    <p:sldId id="270" r:id="rId7"/>
    <p:sldId id="274" r:id="rId8"/>
    <p:sldId id="265" r:id="rId9"/>
    <p:sldId id="289" r:id="rId10"/>
    <p:sldId id="286" r:id="rId11"/>
    <p:sldId id="287" r:id="rId12"/>
    <p:sldId id="303" r:id="rId13"/>
    <p:sldId id="288" r:id="rId14"/>
    <p:sldId id="273" r:id="rId15"/>
    <p:sldId id="285" r:id="rId16"/>
    <p:sldId id="272" r:id="rId17"/>
    <p:sldId id="271" r:id="rId18"/>
    <p:sldId id="279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9"/>
    <p:restoredTop sz="93077"/>
  </p:normalViewPr>
  <p:slideViewPr>
    <p:cSldViewPr>
      <p:cViewPr varScale="1">
        <p:scale>
          <a:sx n="57" d="100"/>
          <a:sy n="57" d="100"/>
        </p:scale>
        <p:origin x="1136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1A367-F4AF-49A0-B210-4437348E5C5D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015B3-8BE6-4CCA-918A-2897F3437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36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9C3D0-2ED4-8E4F-8B88-A23DD090B4D1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482A-4D27-7B4B-93B5-F7DF9B561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482A-4D27-7B4B-93B5-F7DF9B5615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98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482A-4D27-7B4B-93B5-F7DF9B56157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71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CDBD-C2E5-4551-A3C5-D78DDC83950B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7398-4785-4850-BA4E-88F00FF0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4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CDBD-C2E5-4551-A3C5-D78DDC83950B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7398-4785-4850-BA4E-88F00FF0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5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CDBD-C2E5-4551-A3C5-D78DDC83950B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7398-4785-4850-BA4E-88F00FF0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81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CDBD-C2E5-4551-A3C5-D78DDC83950B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7398-4785-4850-BA4E-88F00FF0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5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CDBD-C2E5-4551-A3C5-D78DDC83950B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7398-4785-4850-BA4E-88F00FF0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0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CDBD-C2E5-4551-A3C5-D78DDC83950B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7398-4785-4850-BA4E-88F00FF0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3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CDBD-C2E5-4551-A3C5-D78DDC83950B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7398-4785-4850-BA4E-88F00FF0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16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CDBD-C2E5-4551-A3C5-D78DDC83950B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7398-4785-4850-BA4E-88F00FF0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CDBD-C2E5-4551-A3C5-D78DDC83950B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7398-4785-4850-BA4E-88F00FF0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2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CDBD-C2E5-4551-A3C5-D78DDC83950B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7398-4785-4850-BA4E-88F00FF0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52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CDBD-C2E5-4551-A3C5-D78DDC83950B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7398-4785-4850-BA4E-88F00FF0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67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8CDBD-C2E5-4551-A3C5-D78DDC83950B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07398-4785-4850-BA4E-88F00FF0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7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/>
              <a:t>The humans who need the most </a:t>
            </a:r>
            <a:r>
              <a:rPr lang="en-US" sz="6600" b="1" dirty="0">
                <a:solidFill>
                  <a:srgbClr val="FF0000"/>
                </a:solidFill>
              </a:rPr>
              <a:t>love</a:t>
            </a:r>
            <a:r>
              <a:rPr lang="en-US" sz="6600" dirty="0"/>
              <a:t> will ask for it in the most unloving ways.  </a:t>
            </a:r>
          </a:p>
        </p:txBody>
      </p:sp>
    </p:spTree>
    <p:extLst>
      <p:ext uri="{BB962C8B-B14F-4D97-AF65-F5344CB8AC3E}">
        <p14:creationId xmlns:p14="http://schemas.microsoft.com/office/powerpoint/2010/main" val="7937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FCA50F-9CAB-E04F-9310-D90DB9AA4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97" y="274638"/>
            <a:ext cx="7204605" cy="6018848"/>
          </a:xfrm>
        </p:spPr>
      </p:pic>
    </p:spTree>
    <p:extLst>
      <p:ext uri="{BB962C8B-B14F-4D97-AF65-F5344CB8AC3E}">
        <p14:creationId xmlns:p14="http://schemas.microsoft.com/office/powerpoint/2010/main" val="1900567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B4A9B-799E-4743-810A-84C49632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3E152C5-0041-A547-B073-700FBA07B0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09" y="301677"/>
            <a:ext cx="8323591" cy="6126163"/>
          </a:xfrm>
        </p:spPr>
      </p:pic>
    </p:spTree>
    <p:extLst>
      <p:ext uri="{BB962C8B-B14F-4D97-AF65-F5344CB8AC3E}">
        <p14:creationId xmlns:p14="http://schemas.microsoft.com/office/powerpoint/2010/main" val="271114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C845AF-E16F-1F47-BDCE-BBCFDF483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229600" cy="612616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225D36D-AFE8-514E-9E5A-659045DF2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533400"/>
            <a:ext cx="3505200" cy="21336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 self harm/suicide </a:t>
            </a:r>
            <a:r>
              <a:rPr lang="en-US" sz="2800" dirty="0">
                <a:solidFill>
                  <a:schemeClr val="bg1"/>
                </a:solidFill>
              </a:rPr>
              <a:t>- 10</a:t>
            </a:r>
            <a:r>
              <a:rPr lang="en-US" sz="2800" baseline="30000" dirty="0">
                <a:solidFill>
                  <a:schemeClr val="bg1"/>
                </a:solidFill>
              </a:rPr>
              <a:t>th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  top reason for death in America</a:t>
            </a:r>
          </a:p>
        </p:txBody>
      </p:sp>
    </p:spTree>
    <p:extLst>
      <p:ext uri="{BB962C8B-B14F-4D97-AF65-F5344CB8AC3E}">
        <p14:creationId xmlns:p14="http://schemas.microsoft.com/office/powerpoint/2010/main" val="3434207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39EF18-4D1B-AA48-9A48-6ED20C10E7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5" y="274638"/>
            <a:ext cx="7842250" cy="6070361"/>
          </a:xfrm>
        </p:spPr>
      </p:pic>
    </p:spTree>
    <p:extLst>
      <p:ext uri="{BB962C8B-B14F-4D97-AF65-F5344CB8AC3E}">
        <p14:creationId xmlns:p14="http://schemas.microsoft.com/office/powerpoint/2010/main" val="597781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Now What?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/>
              <a:t>What </a:t>
            </a:r>
            <a:r>
              <a:rPr lang="en-US" sz="3600" b="1" dirty="0"/>
              <a:t>can teachers and </a:t>
            </a:r>
          </a:p>
          <a:p>
            <a:pPr marL="0" indent="0" algn="ctr">
              <a:buNone/>
            </a:pPr>
            <a:r>
              <a:rPr lang="en-US" sz="3600" b="1" dirty="0"/>
              <a:t>administrators do </a:t>
            </a:r>
            <a:r>
              <a:rPr lang="en-US" sz="3600" dirty="0"/>
              <a:t>to make things better? </a:t>
            </a:r>
          </a:p>
        </p:txBody>
      </p:sp>
    </p:spTree>
    <p:extLst>
      <p:ext uri="{BB962C8B-B14F-4D97-AF65-F5344CB8AC3E}">
        <p14:creationId xmlns:p14="http://schemas.microsoft.com/office/powerpoint/2010/main" val="3254355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6000" b="1" dirty="0"/>
              <a:t>We are the ones they have waited for.</a:t>
            </a:r>
          </a:p>
        </p:txBody>
      </p:sp>
    </p:spTree>
    <p:extLst>
      <p:ext uri="{BB962C8B-B14F-4D97-AF65-F5344CB8AC3E}">
        <p14:creationId xmlns:p14="http://schemas.microsoft.com/office/powerpoint/2010/main" val="1872561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Good News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Brains are designed to change.</a:t>
            </a:r>
          </a:p>
          <a:p>
            <a:endParaRPr lang="en-US" dirty="0"/>
          </a:p>
          <a:p>
            <a:r>
              <a:rPr lang="en-US" dirty="0"/>
              <a:t>On every single day of school, students’ brains will be changing.  </a:t>
            </a:r>
            <a:r>
              <a:rPr lang="en-US" b="1" dirty="0"/>
              <a:t>Whether they are changing for better or for worse depends heavily on the quality of the staff at school.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350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Action Steps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Model Respect</a:t>
            </a:r>
          </a:p>
          <a:p>
            <a:pPr marL="457200" lvl="1" indent="0">
              <a:buNone/>
            </a:pPr>
            <a:r>
              <a:rPr lang="en-US" dirty="0"/>
              <a:t>Give respect first and share decision making</a:t>
            </a:r>
          </a:p>
          <a:p>
            <a:pPr marL="457200" lvl="1" indent="0">
              <a:buNone/>
            </a:pPr>
            <a:r>
              <a:rPr lang="en-US" dirty="0"/>
              <a:t>Model the process of adult thinking</a:t>
            </a:r>
          </a:p>
          <a:p>
            <a:pPr marL="457200" lvl="1" indent="0">
              <a:buNone/>
            </a:pPr>
            <a:r>
              <a:rPr lang="en-US" dirty="0"/>
              <a:t>Discipline through positive relationships, not by exerting power or authority</a:t>
            </a:r>
          </a:p>
          <a:p>
            <a:pPr marL="457200" lvl="1" indent="0">
              <a:buNone/>
            </a:pPr>
            <a:r>
              <a:rPr lang="en-US" dirty="0"/>
              <a:t>Avoid directives and demeaning sarcasm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Embed Social Skills</a:t>
            </a:r>
          </a:p>
          <a:p>
            <a:pPr marL="400050" lvl="1" indent="0">
              <a:buNone/>
            </a:pPr>
            <a:r>
              <a:rPr lang="en-US" dirty="0"/>
              <a:t>Teach basic meet-and -greet skills (eye contact, smile, shake hands)</a:t>
            </a:r>
          </a:p>
          <a:p>
            <a:pPr marL="400050" lvl="1" indent="0">
              <a:buNone/>
            </a:pPr>
            <a:r>
              <a:rPr lang="en-US" dirty="0"/>
              <a:t>Embed turn-taking skills in class</a:t>
            </a:r>
          </a:p>
          <a:p>
            <a:pPr marL="400050" lvl="1" indent="0">
              <a:buNone/>
            </a:pPr>
            <a:r>
              <a:rPr lang="en-US" dirty="0"/>
              <a:t>Remind students to thank their classmates after completing collaborative activities</a:t>
            </a:r>
          </a:p>
          <a:p>
            <a:pPr marL="400050" lvl="1" indent="0">
              <a:buNone/>
            </a:pPr>
            <a:r>
              <a:rPr lang="en-US" dirty="0"/>
              <a:t>Implement social-emotional skill-building programs in the early years.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Create a Family Atmosphere </a:t>
            </a:r>
            <a:r>
              <a:rPr lang="en-US" dirty="0"/>
              <a:t>(use inclusive language: us, our, we…)</a:t>
            </a:r>
          </a:p>
          <a:p>
            <a:pPr marL="400050" lvl="1" indent="0">
              <a:buNone/>
            </a:pPr>
            <a:r>
              <a:rPr lang="en-US" dirty="0"/>
              <a:t>Celebrate effort as well as achievement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80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5600700" cy="63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777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015C78-4CC5-B849-811B-3DD8D745F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-152400"/>
            <a:ext cx="6705600" cy="926216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925392-42DB-484D-9DF2-A50D20E53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2800"/>
            <a:ext cx="2095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89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 What?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Jensen defines </a:t>
            </a:r>
            <a:r>
              <a:rPr lang="en-US" b="1" dirty="0"/>
              <a:t>poverty </a:t>
            </a:r>
            <a:r>
              <a:rPr lang="en-US" dirty="0"/>
              <a:t>as “chronic and debilitating condition that results from multiple adverse synergistic risk factors and affects the mind, body, and soul.”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2800" u="sng" dirty="0"/>
              <a:t>Teaching with Poverty in Mind </a:t>
            </a:r>
            <a:r>
              <a:rPr lang="en-US" sz="2800" dirty="0"/>
              <a:t>By Eric Jensen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239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/>
              <a:t>Children in Poverty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486400"/>
          </a:xfrm>
        </p:spPr>
        <p:txBody>
          <a:bodyPr>
            <a:normAutofit fontScale="32500" lnSpcReduction="20000"/>
          </a:bodyPr>
          <a:lstStyle/>
          <a:p>
            <a:r>
              <a:rPr lang="en-US" sz="5600" dirty="0"/>
              <a:t>Tend to spend </a:t>
            </a:r>
            <a:r>
              <a:rPr lang="en-US" sz="5600" b="1" dirty="0"/>
              <a:t>less time </a:t>
            </a:r>
            <a:r>
              <a:rPr lang="en-US" sz="5600" dirty="0"/>
              <a:t>finding out about the world around them.</a:t>
            </a:r>
          </a:p>
          <a:p>
            <a:endParaRPr lang="en-US" sz="5600" dirty="0"/>
          </a:p>
          <a:p>
            <a:r>
              <a:rPr lang="en-US" sz="5600" dirty="0"/>
              <a:t>Have </a:t>
            </a:r>
            <a:r>
              <a:rPr lang="en-US" sz="5600" b="1" dirty="0"/>
              <a:t>fewer cognitive-enrichment </a:t>
            </a:r>
            <a:r>
              <a:rPr lang="en-US" sz="5600" dirty="0"/>
              <a:t>opportunities.</a:t>
            </a:r>
          </a:p>
          <a:p>
            <a:endParaRPr lang="en-US" sz="5600" dirty="0"/>
          </a:p>
          <a:p>
            <a:r>
              <a:rPr lang="en-US" sz="5600" dirty="0"/>
              <a:t>Have fewer books; go to the library less often and spend considerably </a:t>
            </a:r>
            <a:r>
              <a:rPr lang="en-US" sz="5600" b="1" dirty="0"/>
              <a:t>more time watching TV.</a:t>
            </a:r>
          </a:p>
          <a:p>
            <a:endParaRPr lang="en-US" sz="5600" b="1" dirty="0"/>
          </a:p>
          <a:p>
            <a:r>
              <a:rPr lang="en-US" sz="5600" dirty="0"/>
              <a:t>Live in </a:t>
            </a:r>
            <a:r>
              <a:rPr lang="en-US" sz="5600" b="1" dirty="0"/>
              <a:t>chaotic, unstable households </a:t>
            </a:r>
            <a:r>
              <a:rPr lang="en-US" sz="5600" dirty="0"/>
              <a:t>and are vulnerable to the negative effects of change, disruption, and uncertainty.</a:t>
            </a:r>
          </a:p>
          <a:p>
            <a:endParaRPr lang="en-US" sz="5600" dirty="0"/>
          </a:p>
          <a:p>
            <a:r>
              <a:rPr lang="en-US" sz="5600" dirty="0"/>
              <a:t>Are more likely to come from </a:t>
            </a:r>
            <a:r>
              <a:rPr lang="en-US" sz="5600" b="1" dirty="0"/>
              <a:t>single-parent homes.  </a:t>
            </a:r>
            <a:r>
              <a:rPr lang="en-US" sz="5600" dirty="0"/>
              <a:t>Single parenting tends to be less emotionally responsive, strains resources, and correlates directly with poor school attendance, lower grades, and lower chances of attending college.</a:t>
            </a:r>
          </a:p>
          <a:p>
            <a:endParaRPr lang="en-US" sz="5600" dirty="0"/>
          </a:p>
          <a:p>
            <a:r>
              <a:rPr lang="en-US" sz="5600" dirty="0"/>
              <a:t>Are subject to </a:t>
            </a:r>
            <a:r>
              <a:rPr lang="en-US" sz="5600" b="1" dirty="0"/>
              <a:t>chronic socio-economic deprivation, </a:t>
            </a:r>
            <a:r>
              <a:rPr lang="en-US" sz="5600" dirty="0"/>
              <a:t>creating an environment that undermines the development of self and the capacity for self-determination and self-efficacy.</a:t>
            </a:r>
          </a:p>
          <a:p>
            <a:endParaRPr lang="en-US" sz="5600" dirty="0"/>
          </a:p>
          <a:p>
            <a:r>
              <a:rPr lang="en-US" sz="5600" dirty="0"/>
              <a:t>Are subject to forming more </a:t>
            </a:r>
            <a:r>
              <a:rPr lang="en-US" sz="5600" b="1" dirty="0"/>
              <a:t>stress-ridden attachments </a:t>
            </a:r>
            <a:r>
              <a:rPr lang="en-US" sz="5600" dirty="0"/>
              <a:t>with adults and have difficulty establishing rewarding friendships with other children.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716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     </a:t>
            </a:r>
          </a:p>
          <a:p>
            <a:pPr marL="0" indent="0" algn="ctr">
              <a:buNone/>
            </a:pPr>
            <a:r>
              <a:rPr lang="en-US" b="1" dirty="0"/>
              <a:t>    Family income </a:t>
            </a:r>
            <a:r>
              <a:rPr lang="en-US" dirty="0"/>
              <a:t>correlates significantly with children’s </a:t>
            </a:r>
          </a:p>
          <a:p>
            <a:pPr marL="0" indent="0" algn="ctr">
              <a:buNone/>
            </a:pPr>
            <a:r>
              <a:rPr lang="en-US" dirty="0"/>
              <a:t>    academic success, especially during preschool, </a:t>
            </a:r>
          </a:p>
          <a:p>
            <a:pPr marL="0" indent="0" algn="ctr">
              <a:buNone/>
            </a:pPr>
            <a:r>
              <a:rPr lang="en-US" dirty="0"/>
              <a:t>    kindergarten, and primary years.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  </a:t>
            </a:r>
            <a:r>
              <a:rPr lang="en-US" b="1" dirty="0"/>
              <a:t>High tardy rates and absenteeism </a:t>
            </a:r>
            <a:r>
              <a:rPr lang="en-US" dirty="0"/>
              <a:t>are common</a:t>
            </a:r>
          </a:p>
          <a:p>
            <a:pPr marL="0" indent="0" algn="ctr">
              <a:buNone/>
            </a:pPr>
            <a:r>
              <a:rPr lang="en-US" dirty="0"/>
              <a:t>    problems among poor students due to issues of </a:t>
            </a:r>
          </a:p>
          <a:p>
            <a:pPr marL="0" indent="0" algn="ctr">
              <a:buNone/>
            </a:pPr>
            <a:r>
              <a:rPr lang="en-US" dirty="0"/>
              <a:t>    transportation, health care, and family care.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  Children reared in poverty are more likely to lack a </a:t>
            </a:r>
          </a:p>
          <a:p>
            <a:pPr marL="0" indent="0" algn="ctr">
              <a:buNone/>
            </a:pPr>
            <a:r>
              <a:rPr lang="en-US" dirty="0"/>
              <a:t>    caring, dependable adult in their lives, and often they </a:t>
            </a:r>
          </a:p>
          <a:p>
            <a:pPr marL="0" indent="0" algn="ctr">
              <a:buNone/>
            </a:pPr>
            <a:r>
              <a:rPr lang="en-US" b="1" dirty="0"/>
              <a:t>    look to teachers for that support.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292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latin typeface="+mn-lt"/>
              </a:rPr>
              <a:t>Effects on School Behavior and Performance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b="1" dirty="0"/>
              <a:t>Secure relationships </a:t>
            </a:r>
            <a:r>
              <a:rPr lang="en-US" dirty="0"/>
              <a:t>help stabilize children’s behavior and build lifelong social skills, such as appropriate emotional responses to everyday situations. </a:t>
            </a:r>
          </a:p>
          <a:p>
            <a:r>
              <a:rPr lang="en-US" b="1" dirty="0"/>
              <a:t>Children raised in poverty are more likely to display the following:</a:t>
            </a:r>
          </a:p>
          <a:p>
            <a:pPr marL="400050" lvl="1" indent="0">
              <a:buNone/>
            </a:pPr>
            <a:r>
              <a:rPr lang="en-US" dirty="0"/>
              <a:t>Acting-out  behaviors</a:t>
            </a:r>
          </a:p>
          <a:p>
            <a:pPr marL="400050" lvl="1" indent="0">
              <a:buNone/>
            </a:pPr>
            <a:r>
              <a:rPr lang="en-US" dirty="0"/>
              <a:t>Impatience and impulsivity</a:t>
            </a:r>
          </a:p>
          <a:p>
            <a:pPr marL="400050" lvl="1" indent="0">
              <a:buNone/>
            </a:pPr>
            <a:r>
              <a:rPr lang="en-US" dirty="0"/>
              <a:t>Gaps in politeness and social graces</a:t>
            </a:r>
          </a:p>
          <a:p>
            <a:pPr marL="400050" lvl="1" indent="0">
              <a:buNone/>
            </a:pPr>
            <a:r>
              <a:rPr lang="en-US" dirty="0"/>
              <a:t>A more limited range of behavioral responses</a:t>
            </a:r>
          </a:p>
          <a:p>
            <a:pPr marL="400050" lvl="1" indent="0">
              <a:buNone/>
            </a:pPr>
            <a:r>
              <a:rPr lang="en-US" dirty="0"/>
              <a:t>Inappropriate emotional responses</a:t>
            </a:r>
          </a:p>
          <a:p>
            <a:pPr marL="400050" lvl="1" indent="0">
              <a:buNone/>
            </a:pPr>
            <a:r>
              <a:rPr lang="en-US" dirty="0"/>
              <a:t>Less empathy for others’ misfortunes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48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Some Stats to Talk About…</a:t>
            </a:r>
            <a:br>
              <a:rPr lang="en-US" b="1" dirty="0"/>
            </a:br>
            <a:r>
              <a:rPr lang="en-US" sz="2000" b="1" dirty="0"/>
              <a:t>2016 Child Mind Institute Report on Mental Health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Young people with </a:t>
            </a:r>
            <a:r>
              <a:rPr lang="en-US" sz="2800" b="1" dirty="0"/>
              <a:t>mental health access </a:t>
            </a:r>
            <a:r>
              <a:rPr lang="en-US" sz="2800" dirty="0"/>
              <a:t>in school are </a:t>
            </a:r>
            <a:r>
              <a:rPr lang="en-US" sz="2800" b="1" dirty="0"/>
              <a:t>10 times more likely </a:t>
            </a:r>
            <a:r>
              <a:rPr lang="en-US" sz="2800" dirty="0"/>
              <a:t>to seek care for mental health or substance abuse than those who have not.</a:t>
            </a:r>
          </a:p>
          <a:p>
            <a:endParaRPr lang="en-US" sz="2800" dirty="0"/>
          </a:p>
          <a:p>
            <a:r>
              <a:rPr lang="en-US" sz="2800" b="1" dirty="0"/>
              <a:t>1 out of 5 children </a:t>
            </a:r>
            <a:r>
              <a:rPr lang="en-US" sz="2800" dirty="0"/>
              <a:t>in the US meets criteria for a major mental disorder.    </a:t>
            </a:r>
          </a:p>
          <a:p>
            <a:endParaRPr lang="en-US" sz="2800" dirty="0"/>
          </a:p>
          <a:p>
            <a:r>
              <a:rPr lang="en-US" sz="2800" dirty="0"/>
              <a:t>High School dropouts are</a:t>
            </a:r>
            <a:r>
              <a:rPr lang="en-US" sz="2800" b="1" dirty="0"/>
              <a:t> 63 times more likely to be jailed</a:t>
            </a:r>
            <a:r>
              <a:rPr lang="en-US" sz="2800" dirty="0"/>
              <a:t> than 4 year college graduates.  </a:t>
            </a:r>
          </a:p>
        </p:txBody>
      </p:sp>
    </p:spTree>
    <p:extLst>
      <p:ext uri="{BB962C8B-B14F-4D97-AF65-F5344CB8AC3E}">
        <p14:creationId xmlns:p14="http://schemas.microsoft.com/office/powerpoint/2010/main" val="332891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49763"/>
          </a:xfrm>
        </p:spPr>
        <p:txBody>
          <a:bodyPr>
            <a:normAutofit lnSpcReduction="10000"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ea typeface="Calibri"/>
                <a:cs typeface="Times New Roman"/>
              </a:rPr>
              <a:t>The thing I remember best about successful people I’ve met all through the years is their </a:t>
            </a:r>
            <a: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  <a:t>obvious delight</a:t>
            </a:r>
            <a:r>
              <a:rPr lang="en-US" dirty="0">
                <a:ea typeface="Calibri"/>
                <a:cs typeface="Times New Roman"/>
              </a:rPr>
              <a:t> in what they do…and it seems to have very little to do with worldly success.  </a:t>
            </a: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dirty="0">
              <a:ea typeface="Calibri"/>
              <a:cs typeface="Times New Roman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ea typeface="Calibri"/>
                <a:cs typeface="Times New Roman"/>
              </a:rPr>
              <a:t>They just </a:t>
            </a:r>
            <a: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  <a:t>love</a:t>
            </a:r>
            <a:r>
              <a:rPr lang="en-US" dirty="0">
                <a:ea typeface="Calibri"/>
                <a:cs typeface="Times New Roman"/>
              </a:rPr>
              <a:t> what they’re doing </a:t>
            </a: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ea typeface="Calibri"/>
                <a:cs typeface="Times New Roman"/>
              </a:rPr>
              <a:t>and they love it in front of others.  </a:t>
            </a: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400" b="1" dirty="0"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898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EB42D-5603-5D4A-A47D-3356460CC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“The Behavior isn’t the kid – it is symptom of what is going on in their life.”</a:t>
            </a:r>
          </a:p>
          <a:p>
            <a:r>
              <a:rPr lang="en-US" dirty="0"/>
              <a:t>“They have to be unconditionally loved.”</a:t>
            </a:r>
          </a:p>
          <a:p>
            <a:r>
              <a:rPr lang="en-US" dirty="0"/>
              <a:t>“We have to see that their behavior sometimes cannot be controlled.”</a:t>
            </a:r>
          </a:p>
          <a:p>
            <a:r>
              <a:rPr lang="en-US" dirty="0"/>
              <a:t>“I know you don’t want to feel – that is why you do the things you do.”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The Adverse Childhood Experiences (ACE) Study and Complex Trauma </a:t>
            </a:r>
            <a:endParaRPr lang="en-US" dirty="0"/>
          </a:p>
          <a:p>
            <a:r>
              <a:rPr lang="en-US" b="1" dirty="0"/>
              <a:t>Seven categories of adverse childhood experiences were studied: </a:t>
            </a:r>
            <a:endParaRPr lang="en-US" dirty="0"/>
          </a:p>
          <a:p>
            <a:pPr lvl="0"/>
            <a:r>
              <a:rPr lang="en-US" dirty="0"/>
              <a:t>Psychological abuse</a:t>
            </a:r>
          </a:p>
          <a:p>
            <a:pPr lvl="0"/>
            <a:r>
              <a:rPr lang="en-US" dirty="0"/>
              <a:t>Physical abuse </a:t>
            </a:r>
          </a:p>
          <a:p>
            <a:pPr lvl="0"/>
            <a:r>
              <a:rPr lang="en-US" dirty="0"/>
              <a:t>Sexual abuse</a:t>
            </a:r>
          </a:p>
          <a:p>
            <a:pPr lvl="0"/>
            <a:r>
              <a:rPr lang="en-US" dirty="0"/>
              <a:t>Violence against mother</a:t>
            </a:r>
          </a:p>
          <a:p>
            <a:pPr lvl="0"/>
            <a:r>
              <a:rPr lang="en-US" dirty="0"/>
              <a:t>Living with household member who were substance abusers </a:t>
            </a:r>
          </a:p>
          <a:p>
            <a:pPr lvl="0"/>
            <a:r>
              <a:rPr lang="en-US" dirty="0"/>
              <a:t>Living with a household member who is mentally ill or suicidal </a:t>
            </a:r>
          </a:p>
          <a:p>
            <a:pPr lvl="0"/>
            <a:r>
              <a:rPr lang="en-US" dirty="0"/>
              <a:t>Living with a household member who is imprisoned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Key Findings from Study</a:t>
            </a:r>
            <a:endParaRPr lang="en-US" dirty="0"/>
          </a:p>
          <a:p>
            <a:r>
              <a:rPr lang="en-US" dirty="0"/>
              <a:t>In California where the study took place, 61% of adults have experienced at least one ACE.</a:t>
            </a:r>
          </a:p>
          <a:p>
            <a:r>
              <a:rPr lang="en-US" dirty="0"/>
              <a:t>1 in 6 adults have experienced one or more ACEs.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139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1036</TotalTime>
  <Words>773</Words>
  <Application>Microsoft Macintosh PowerPoint</Application>
  <PresentationFormat>On-screen Show (4:3)</PresentationFormat>
  <Paragraphs>100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So What? </vt:lpstr>
      <vt:lpstr>Children in Poverty</vt:lpstr>
      <vt:lpstr>PowerPoint Presentation</vt:lpstr>
      <vt:lpstr> Effects on School Behavior and Performance </vt:lpstr>
      <vt:lpstr>Some Stats to Talk About… 2016 Child Mind Institute Report on Mental Health </vt:lpstr>
      <vt:lpstr>PowerPoint Presentation</vt:lpstr>
      <vt:lpstr>PowerPoint Presentation</vt:lpstr>
      <vt:lpstr>PowerPoint Presentation</vt:lpstr>
      <vt:lpstr>PowerPoint Presentation</vt:lpstr>
      <vt:lpstr> self harm/suicide - 10th    top reason for death in America</vt:lpstr>
      <vt:lpstr>PowerPoint Presentation</vt:lpstr>
      <vt:lpstr>Now What? </vt:lpstr>
      <vt:lpstr>PowerPoint Presentation</vt:lpstr>
      <vt:lpstr>Good News </vt:lpstr>
      <vt:lpstr> Action Steps </vt:lpstr>
      <vt:lpstr>PowerPoint Presentation</vt:lpstr>
    </vt:vector>
  </TitlesOfParts>
  <Company>ECSD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Marie Taylor</dc:creator>
  <cp:lastModifiedBy>Microsoft Office User</cp:lastModifiedBy>
  <cp:revision>29</cp:revision>
  <cp:lastPrinted>2016-09-28T12:49:43Z</cp:lastPrinted>
  <dcterms:created xsi:type="dcterms:W3CDTF">2016-01-22T18:39:17Z</dcterms:created>
  <dcterms:modified xsi:type="dcterms:W3CDTF">2018-11-15T19:47:58Z</dcterms:modified>
</cp:coreProperties>
</file>